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5" r:id="rId3"/>
    <p:sldId id="346" r:id="rId4"/>
    <p:sldId id="324" r:id="rId5"/>
    <p:sldId id="328" r:id="rId6"/>
    <p:sldId id="288" r:id="rId7"/>
    <p:sldId id="325" r:id="rId8"/>
    <p:sldId id="291" r:id="rId9"/>
    <p:sldId id="292" r:id="rId10"/>
    <p:sldId id="293" r:id="rId11"/>
    <p:sldId id="341" r:id="rId12"/>
    <p:sldId id="342" r:id="rId13"/>
    <p:sldId id="343" r:id="rId14"/>
    <p:sldId id="348" r:id="rId15"/>
    <p:sldId id="298" r:id="rId16"/>
    <p:sldId id="338" r:id="rId17"/>
    <p:sldId id="305" r:id="rId18"/>
    <p:sldId id="344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967"/>
    <a:srgbClr val="1F6014"/>
    <a:srgbClr val="D5F171"/>
    <a:srgbClr val="18480F"/>
    <a:srgbClr val="14390C"/>
    <a:srgbClr val="1E3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94660"/>
  </p:normalViewPr>
  <p:slideViewPr>
    <p:cSldViewPr snapToGrid="0">
      <p:cViewPr>
        <p:scale>
          <a:sx n="72" d="100"/>
          <a:sy n="72" d="100"/>
        </p:scale>
        <p:origin x="-1350" y="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B7E10D-72CC-9147-AF96-A5D8DB929B3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EDEA82A-EAC4-6D4B-9180-7AAC91DB7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98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A8BB5FE-BB87-3B49-8961-53F3DC24A16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AB38744-6D8C-CC45-88C4-DF23BDD46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3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900630" y="8829675"/>
            <a:ext cx="29796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9" tIns="46220" rIns="92439" bIns="46220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64E64D-DC19-4DD3-ABBD-849E25A544AE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077" indent="-2834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964" indent="-2267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549" indent="-2267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135" indent="-2267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4720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8305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1892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5477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F14CD-A5FA-4913-8F07-2CB40303D3DA}" type="slidenum">
              <a:rPr lang="en-US" altLang="en-US" smtClean="0">
                <a:latin typeface="Times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077" indent="-2834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964" indent="-2267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549" indent="-2267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135" indent="-2267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4720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8305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1892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5477" indent="-226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D2E831-DF9E-43D3-B811-919011AEDDAF}" type="slidenum">
              <a:rPr lang="en-US" altLang="en-US" smtClean="0">
                <a:latin typeface="Times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75" y="3423709"/>
            <a:ext cx="7181925" cy="9425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D5F17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PPT art_c2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art_c3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25" y="818212"/>
            <a:ext cx="4819649" cy="91939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>
              <a:lnSpc>
                <a:spcPts val="4000"/>
              </a:lnSpc>
              <a:defRPr sz="4000" b="0" i="0">
                <a:solidFill>
                  <a:srgbClr val="D5F171"/>
                </a:solidFill>
                <a:latin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325" y="1737603"/>
            <a:ext cx="4819650" cy="4062830"/>
          </a:xfrm>
          <a:prstGeom prst="rect">
            <a:avLst/>
          </a:prstGeom>
        </p:spPr>
        <p:txBody>
          <a:bodyPr lIns="0" rIns="0"/>
          <a:lstStyle>
            <a:lvl1pPr marL="36576" indent="0" algn="l">
              <a:spcBef>
                <a:spcPts val="700"/>
              </a:spcBef>
              <a:buSzPct val="80000"/>
              <a:buFontTx/>
              <a:buNone/>
              <a:defRPr sz="2800" b="0" i="0">
                <a:solidFill>
                  <a:srgbClr val="D5F171"/>
                </a:solidFill>
                <a:latin typeface="Calibri Light"/>
                <a:cs typeface="Calibri Light"/>
              </a:defRPr>
            </a:lvl1pPr>
            <a:lvl2pPr marL="457200" indent="0" algn="l">
              <a:buFontTx/>
              <a:buNone/>
              <a:defRPr sz="2000">
                <a:solidFill>
                  <a:srgbClr val="D5F171"/>
                </a:solidFill>
              </a:defRPr>
            </a:lvl2pPr>
            <a:lvl3pPr marL="914400" indent="0" algn="l">
              <a:buFontTx/>
              <a:buNone/>
              <a:defRPr sz="2000">
                <a:solidFill>
                  <a:srgbClr val="D5F171"/>
                </a:solidFill>
              </a:defRPr>
            </a:lvl3pPr>
            <a:lvl4pPr marL="1371600" indent="0" algn="l">
              <a:buFontTx/>
              <a:buNone/>
              <a:defRPr sz="2000">
                <a:solidFill>
                  <a:srgbClr val="D5F171"/>
                </a:solidFill>
              </a:defRPr>
            </a:lvl4pPr>
            <a:lvl5pPr marL="1828800" indent="0" algn="l">
              <a:buFontTx/>
              <a:buNone/>
              <a:defRPr sz="2000">
                <a:solidFill>
                  <a:srgbClr val="D5F17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4386"/>
            <a:ext cx="8102600" cy="1195813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lnSpc>
                <a:spcPts val="4000"/>
              </a:lnSpc>
              <a:defRPr sz="4000" b="0" i="0">
                <a:solidFill>
                  <a:srgbClr val="1F6014"/>
                </a:solidFill>
                <a:latin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737603"/>
            <a:ext cx="8102600" cy="4062830"/>
          </a:xfrm>
          <a:prstGeom prst="rect">
            <a:avLst/>
          </a:prstGeom>
        </p:spPr>
        <p:txBody>
          <a:bodyPr lIns="0" rIns="0"/>
          <a:lstStyle>
            <a:lvl1pPr marL="292608" indent="-256032">
              <a:spcBef>
                <a:spcPts val="700"/>
              </a:spcBef>
              <a:buSzPct val="80000"/>
              <a:defRPr sz="2400"/>
            </a:lvl1pPr>
            <a:lvl2pPr marL="742950" indent="-285750">
              <a:buFont typeface="Lucida Grande"/>
              <a:buChar char="-"/>
              <a:defRPr sz="2000"/>
            </a:lvl2pPr>
            <a:lvl3pPr marL="1143000" indent="-228600">
              <a:buFont typeface="Lucida Grande"/>
              <a:buChar char="-"/>
              <a:defRPr sz="2000"/>
            </a:lvl3pPr>
            <a:lvl4pPr marL="1600200" indent="-228600">
              <a:buFont typeface="Lucida Grande"/>
              <a:buChar char="-"/>
              <a:defRPr sz="2000"/>
            </a:lvl4pPr>
            <a:lvl5pPr marL="2057400" indent="-228600">
              <a:buFont typeface="Lucida Grande"/>
              <a:buChar char="-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581025" y="1677563"/>
            <a:ext cx="8562975" cy="0"/>
          </a:xfrm>
          <a:prstGeom prst="line">
            <a:avLst/>
          </a:prstGeom>
          <a:ln w="9525" cmpd="sng">
            <a:solidFill>
              <a:srgbClr val="C3D69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5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4386"/>
            <a:ext cx="8102600" cy="1195813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lnSpc>
                <a:spcPts val="4000"/>
              </a:lnSpc>
              <a:defRPr sz="4000" b="0" i="0">
                <a:solidFill>
                  <a:srgbClr val="1F6014"/>
                </a:solidFill>
                <a:latin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50" y="1737603"/>
            <a:ext cx="4946650" cy="4062830"/>
          </a:xfrm>
          <a:prstGeom prst="rect">
            <a:avLst/>
          </a:prstGeom>
        </p:spPr>
        <p:txBody>
          <a:bodyPr lIns="0" rIns="0"/>
          <a:lstStyle>
            <a:lvl1pPr marL="292608" indent="-256032">
              <a:spcBef>
                <a:spcPts val="700"/>
              </a:spcBef>
              <a:buSzPct val="80000"/>
              <a:defRPr sz="2400"/>
            </a:lvl1pPr>
            <a:lvl2pPr marL="742950" indent="-285750">
              <a:buFont typeface="Lucida Grande"/>
              <a:buChar char="-"/>
              <a:defRPr sz="2000"/>
            </a:lvl2pPr>
            <a:lvl3pPr marL="1143000" indent="-228600">
              <a:buFont typeface="Lucida Grande"/>
              <a:buChar char="-"/>
              <a:defRPr sz="2000"/>
            </a:lvl3pPr>
            <a:lvl4pPr marL="1600200" indent="-228600">
              <a:buFont typeface="Lucida Grande"/>
              <a:buChar char="-"/>
              <a:defRPr sz="2000"/>
            </a:lvl4pPr>
            <a:lvl5pPr marL="2057400" indent="-228600">
              <a:buFont typeface="Lucida Grande"/>
              <a:buChar char="-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581025" y="1677563"/>
            <a:ext cx="8562975" cy="0"/>
          </a:xfrm>
          <a:prstGeom prst="line">
            <a:avLst/>
          </a:prstGeom>
          <a:ln w="9525" cmpd="sng">
            <a:solidFill>
              <a:srgbClr val="C3D69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1025" y="1884363"/>
            <a:ext cx="2973388" cy="33258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3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art_c3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4386"/>
            <a:ext cx="8102600" cy="1195813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lnSpc>
                <a:spcPts val="4000"/>
              </a:lnSpc>
              <a:defRPr sz="4000" b="0" i="0">
                <a:solidFill>
                  <a:srgbClr val="1F6014"/>
                </a:solidFill>
                <a:latin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820333"/>
            <a:ext cx="2719057" cy="39801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576" indent="0">
              <a:spcBef>
                <a:spcPts val="700"/>
              </a:spcBef>
              <a:buSzPct val="80000"/>
              <a:buFontTx/>
              <a:buNone/>
              <a:defRPr sz="1600" b="0" i="0">
                <a:solidFill>
                  <a:srgbClr val="D5F171"/>
                </a:solidFill>
                <a:latin typeface="Calibri Light"/>
                <a:cs typeface="Calibri Light"/>
              </a:defRPr>
            </a:lvl1pPr>
            <a:lvl2pPr marL="457200" indent="0">
              <a:buFontTx/>
              <a:buNone/>
              <a:defRPr sz="1600" b="0" i="0">
                <a:solidFill>
                  <a:srgbClr val="D5F171"/>
                </a:solidFill>
                <a:latin typeface="Calibri Light"/>
                <a:cs typeface="Calibri Light"/>
              </a:defRPr>
            </a:lvl2pPr>
            <a:lvl3pPr marL="914400" indent="0">
              <a:buFontTx/>
              <a:buNone/>
              <a:defRPr sz="1600" b="0" i="0">
                <a:solidFill>
                  <a:srgbClr val="D5F171"/>
                </a:solidFill>
                <a:latin typeface="Calibri Light"/>
                <a:cs typeface="Calibri Light"/>
              </a:defRPr>
            </a:lvl3pPr>
            <a:lvl4pPr marL="1371600" indent="0">
              <a:buFontTx/>
              <a:buNone/>
              <a:defRPr sz="1600" b="0" i="0">
                <a:solidFill>
                  <a:srgbClr val="D5F171"/>
                </a:solidFill>
                <a:latin typeface="Calibri Light"/>
                <a:cs typeface="Calibri Light"/>
              </a:defRPr>
            </a:lvl4pPr>
            <a:lvl5pPr marL="1828800" indent="0">
              <a:buFontTx/>
              <a:buNone/>
              <a:defRPr sz="1600" b="0" i="0">
                <a:solidFill>
                  <a:srgbClr val="D5F17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581025" y="1677563"/>
            <a:ext cx="8562975" cy="0"/>
          </a:xfrm>
          <a:prstGeom prst="line">
            <a:avLst/>
          </a:prstGeom>
          <a:ln w="9525" cmpd="sng">
            <a:solidFill>
              <a:srgbClr val="C3D69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505200" y="1689100"/>
            <a:ext cx="5641976" cy="4051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6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4386"/>
            <a:ext cx="8102600" cy="1195813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lnSpc>
                <a:spcPts val="4000"/>
              </a:lnSpc>
              <a:defRPr sz="4000" b="0" i="0">
                <a:solidFill>
                  <a:srgbClr val="1F6014"/>
                </a:solidFill>
                <a:latin typeface="Calibr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581025" y="1677563"/>
            <a:ext cx="8562975" cy="0"/>
          </a:xfrm>
          <a:prstGeom prst="line">
            <a:avLst/>
          </a:prstGeom>
          <a:ln w="9525" cmpd="sng">
            <a:solidFill>
              <a:srgbClr val="C3D69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850" y="1769532"/>
            <a:ext cx="2556041" cy="15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354909" y="1769532"/>
            <a:ext cx="2556041" cy="15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23505" y="1769532"/>
            <a:ext cx="2556041" cy="15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77850" y="3725332"/>
            <a:ext cx="2556041" cy="15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354909" y="3725332"/>
            <a:ext cx="2556041" cy="15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23505" y="3725332"/>
            <a:ext cx="2556041" cy="152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8380" y="3302000"/>
            <a:ext cx="2554287" cy="39793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52797" y="3302000"/>
            <a:ext cx="2556937" cy="39793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121394" y="3302000"/>
            <a:ext cx="2556939" cy="39793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69913" y="5257800"/>
            <a:ext cx="2565406" cy="39793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352797" y="5257800"/>
            <a:ext cx="2556937" cy="39793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6121394" y="5257800"/>
            <a:ext cx="2556939" cy="39793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2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80CC-6F71-4684-ACE3-660D29E5D2C5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Gross and Stacy Lewis &amp; Associates (c) 2006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A967-3D89-4D61-9665-E152EAAD4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art_c3-0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8" r:id="rId3"/>
    <p:sldLayoutId id="2147483709" r:id="rId4"/>
    <p:sldLayoutId id="2147483710" r:id="rId5"/>
    <p:sldLayoutId id="2147483711" r:id="rId6"/>
    <p:sldLayoutId id="2147483713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Training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9189" y="5353224"/>
            <a:ext cx="30754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D5F171"/>
                </a:solidFill>
                <a:latin typeface="Calibri Light"/>
                <a:cs typeface="Calibri Light"/>
              </a:rPr>
              <a:t>October 29, 2014</a:t>
            </a:r>
            <a:endParaRPr lang="en-US" sz="1600" dirty="0">
              <a:solidFill>
                <a:srgbClr val="D5F171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logo s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202907"/>
            <a:ext cx="25908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500"/>
          </a:xfrm>
        </p:spPr>
        <p:txBody>
          <a:bodyPr/>
          <a:lstStyle/>
          <a:p>
            <a:pPr marL="107950" indent="0">
              <a:buFont typeface="Wingdings" pitchFamily="2" charset="2"/>
              <a:buNone/>
              <a:defRPr/>
            </a:pPr>
            <a:endParaRPr lang="en-US" b="1" i="1" dirty="0"/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/>
              <a:t>							</a:t>
            </a:r>
          </a:p>
          <a:p>
            <a:pPr>
              <a:defRPr/>
            </a:pPr>
            <a:r>
              <a:rPr lang="en-US" sz="2800" b="1" dirty="0" smtClean="0"/>
              <a:t>							FOUR things make Plant Select</a:t>
            </a:r>
            <a:r>
              <a:rPr lang="en-US" dirty="0"/>
              <a:t>®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/>
              <a:t> 							unique: 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 smtClean="0"/>
          </a:p>
          <a:p>
            <a:pPr lvl="7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A Smart Model</a:t>
            </a:r>
          </a:p>
          <a:p>
            <a:pPr lvl="7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A Smart 7-Point Selection Process</a:t>
            </a:r>
          </a:p>
          <a:p>
            <a:pPr lvl="7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Smart Features</a:t>
            </a:r>
          </a:p>
          <a:p>
            <a:pPr lvl="7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Smart Benefits</a:t>
            </a:r>
            <a:endParaRPr lang="en-US" sz="2400" dirty="0" smtClean="0">
              <a:solidFill>
                <a:srgbClr val="D5F171"/>
              </a:solidFill>
            </a:endParaRPr>
          </a:p>
          <a:p>
            <a:pPr marL="450850" indent="-342900">
              <a:defRPr/>
            </a:pPr>
            <a:endParaRPr lang="en-US" b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b="1" dirty="0" smtClean="0"/>
          </a:p>
          <a:p>
            <a:pPr marL="450850" indent="-342900">
              <a:buFont typeface="Wingdings" pitchFamily="2" charset="2"/>
              <a:buNone/>
              <a:defRPr/>
            </a:pPr>
            <a:endParaRPr lang="en-US" b="1" i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b="1" i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lvl="1">
              <a:buFont typeface="Times" pitchFamily="-28" charset="0"/>
              <a:buNone/>
              <a:defRPr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 smtClean="0"/>
              <a:t>What Makes Us Unique?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8470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							</a:t>
            </a:r>
            <a:br>
              <a:rPr lang="en-US" dirty="0" smtClean="0">
                <a:cs typeface="Arial" charset="0"/>
              </a:rPr>
            </a:b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						</a:t>
            </a:r>
            <a:r>
              <a:rPr lang="en-US" sz="4200" b="1" dirty="0" smtClean="0">
                <a:cs typeface="Arial" charset="0"/>
              </a:rPr>
              <a:t>Smart Model</a:t>
            </a:r>
            <a:endParaRPr lang="en-US" sz="42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altLang="en-US" b="1" dirty="0" smtClean="0"/>
              <a:t>							</a:t>
            </a:r>
            <a:r>
              <a:rPr lang="en-US" altLang="en-US" sz="2400" dirty="0" smtClean="0"/>
              <a:t>Our smart, </a:t>
            </a:r>
            <a:r>
              <a:rPr lang="en-US" altLang="en-US" sz="2400" b="1" dirty="0" smtClean="0"/>
              <a:t>collaborative model 									</a:t>
            </a:r>
            <a:r>
              <a:rPr lang="en-US" altLang="en-US" sz="2400" dirty="0" smtClean="0"/>
              <a:t>leverages the power of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altLang="en-US" sz="2400" b="1" dirty="0" smtClean="0"/>
              <a:t>							three entities</a:t>
            </a:r>
            <a:r>
              <a:rPr lang="en-US" altLang="en-US" sz="2400" dirty="0" smtClean="0"/>
              <a:t>: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lvl="7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Colorado State University </a:t>
            </a:r>
          </a:p>
          <a:p>
            <a:pPr lvl="7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Denver Botanic Gardens</a:t>
            </a:r>
            <a:endParaRPr lang="en-US" sz="2400" dirty="0" smtClean="0">
              <a:solidFill>
                <a:srgbClr val="D5F171"/>
              </a:solidFill>
            </a:endParaRPr>
          </a:p>
          <a:p>
            <a:pPr lvl="7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D5F171"/>
                </a:solidFill>
              </a:rPr>
              <a:t>Horticultural industry professionals </a:t>
            </a:r>
            <a:r>
              <a:rPr lang="en-US" sz="2400" i="1" dirty="0" smtClean="0">
                <a:solidFill>
                  <a:srgbClr val="D5F171"/>
                </a:solidFill>
              </a:rPr>
              <a:t>locally, nationally and globally. </a:t>
            </a:r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							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							</a:t>
            </a:r>
            <a:r>
              <a:rPr lang="en-US" sz="4200" b="1" dirty="0" smtClean="0">
                <a:cs typeface="Arial" charset="0"/>
              </a:rPr>
              <a:t>Smart Process</a:t>
            </a:r>
            <a:endParaRPr lang="en-US" sz="42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9003"/>
            <a:ext cx="8229600" cy="5334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altLang="en-US" b="1" dirty="0" smtClean="0"/>
              <a:t>							</a:t>
            </a:r>
            <a:r>
              <a:rPr lang="en-US" altLang="en-US" b="1" u="sng" dirty="0" smtClean="0"/>
              <a:t>Our 7-point selection processes</a:t>
            </a:r>
            <a:r>
              <a:rPr lang="en-US" altLang="en-US" b="1" dirty="0" smtClean="0"/>
              <a:t>:</a:t>
            </a:r>
          </a:p>
          <a:p>
            <a:pPr marL="457200" indent="-457200">
              <a:buFont typeface="Wingdings" pitchFamily="2" charset="2"/>
              <a:buNone/>
            </a:pPr>
            <a:endParaRPr lang="en-US" altLang="en-US" i="1" dirty="0" smtClean="0"/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THRIVE IN BROAD RANGE OF CONDITIONS</a:t>
            </a:r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FLOURISH WITH LESS WATER</a:t>
            </a:r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TOUGH and RESILIENT IN CHALLENGING CLIMATES </a:t>
            </a:r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ONE OF A KIND/UNIQUE</a:t>
            </a:r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DISEASE/INSECT RESISTANCE</a:t>
            </a:r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LONG-LASTING BEAUTY</a:t>
            </a:r>
          </a:p>
          <a:p>
            <a:pPr lvl="7"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D5F171"/>
                </a:solidFill>
              </a:rPr>
              <a:t>NON-INVASIVE</a:t>
            </a:r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  <a:p>
            <a:pPr marL="457200" indent="-457200" algn="ctr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709034" y="1486143"/>
            <a:ext cx="5149215" cy="400025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 smtClean="0"/>
              <a:t>Beautiful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 smtClean="0"/>
              <a:t>Adaptable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 smtClean="0"/>
              <a:t>Durable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 smtClean="0"/>
              <a:t>Water-Wise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 smtClean="0"/>
              <a:t>Easy to Care For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/>
              <a:t>L</a:t>
            </a:r>
            <a:r>
              <a:rPr lang="en-US" altLang="en-US" sz="2400" b="1" dirty="0" smtClean="0"/>
              <a:t>ower environmental impact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b="1" dirty="0" smtClean="0"/>
              <a:t>Tough and Beautiful at the same time</a:t>
            </a:r>
          </a:p>
          <a:p>
            <a:pPr lvl="1">
              <a:buFont typeface="Times" pitchFamily="-28" charset="0"/>
              <a:buChar char="•"/>
              <a:defRPr/>
            </a:pPr>
            <a:endParaRPr lang="en-US" sz="2800" dirty="0"/>
          </a:p>
          <a:p>
            <a:pPr lvl="1">
              <a:buFont typeface="Times" pitchFamily="-28" charset="0"/>
              <a:buChar char="•"/>
              <a:defRPr/>
            </a:pPr>
            <a:endParaRPr lang="en-US" sz="2800" dirty="0" smtClean="0"/>
          </a:p>
          <a:p>
            <a:pPr lvl="1">
              <a:buFont typeface="Times" pitchFamily="-28" charset="0"/>
              <a:buNone/>
              <a:defRPr/>
            </a:pPr>
            <a:endParaRPr lang="en-US" sz="2800" dirty="0" smtClean="0"/>
          </a:p>
          <a:p>
            <a:pPr lvl="1">
              <a:buFont typeface="Times" pitchFamily="-28" charset="0"/>
              <a:buNone/>
              <a:defRPr/>
            </a:pPr>
            <a:r>
              <a:rPr lang="en-US" sz="2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6175" y="578183"/>
            <a:ext cx="4819649" cy="617572"/>
          </a:xfrm>
        </p:spPr>
        <p:txBody>
          <a:bodyPr/>
          <a:lstStyle/>
          <a:p>
            <a:pPr>
              <a:defRPr/>
            </a:pPr>
            <a:r>
              <a:rPr lang="en-US" sz="4200" b="1" dirty="0" smtClean="0"/>
              <a:t>Smart Features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63928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67578" cy="46783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					</a:t>
            </a:r>
            <a:endParaRPr lang="en-US" altLang="en-US" b="1" dirty="0" smtClean="0"/>
          </a:p>
          <a:p>
            <a:pPr marL="3849624" lvl="7" indent="-457200">
              <a:buFont typeface="Wingdings" pitchFamily="2" charset="2"/>
              <a:buChar char="ü"/>
            </a:pPr>
            <a:r>
              <a:rPr lang="en-US" altLang="en-US" sz="2300" b="1" dirty="0" smtClean="0">
                <a:solidFill>
                  <a:srgbClr val="D5F171"/>
                </a:solidFill>
              </a:rPr>
              <a:t>Right plants for the right climate means more chance of success</a:t>
            </a:r>
            <a:r>
              <a:rPr lang="en-US" altLang="en-US" sz="2300" b="1" dirty="0" smtClean="0"/>
              <a:t>	</a:t>
            </a:r>
          </a:p>
          <a:p>
            <a:pPr marL="3849624" lvl="7" indent="-457200">
              <a:buFont typeface="Wingdings" pitchFamily="2" charset="2"/>
              <a:buChar char="ü"/>
            </a:pPr>
            <a:r>
              <a:rPr lang="en-US" altLang="en-US" sz="2300" b="1" dirty="0" smtClean="0">
                <a:solidFill>
                  <a:srgbClr val="D5F171"/>
                </a:solidFill>
              </a:rPr>
              <a:t>Environmentally-smart garden</a:t>
            </a:r>
          </a:p>
          <a:p>
            <a:pPr marL="3849624" lvl="7" indent="-457200">
              <a:buFont typeface="Wingdings" pitchFamily="2" charset="2"/>
              <a:buChar char="ü"/>
            </a:pPr>
            <a:r>
              <a:rPr lang="en-US" altLang="en-US" sz="2300" b="1" dirty="0" smtClean="0">
                <a:solidFill>
                  <a:srgbClr val="D5F171"/>
                </a:solidFill>
              </a:rPr>
              <a:t>More garden beauty with less work</a:t>
            </a:r>
          </a:p>
          <a:p>
            <a:pPr marL="3849624" lvl="7" indent="-457200">
              <a:buFont typeface="Wingdings" pitchFamily="2" charset="2"/>
              <a:buChar char="ü"/>
            </a:pPr>
            <a:r>
              <a:rPr lang="en-US" altLang="en-US" sz="2300" b="1" dirty="0" smtClean="0">
                <a:solidFill>
                  <a:srgbClr val="D5F171"/>
                </a:solidFill>
              </a:rPr>
              <a:t>Gardens that flourish longer with less resources</a:t>
            </a:r>
          </a:p>
          <a:p>
            <a:pPr marL="3849624" lvl="7" indent="-457200">
              <a:buFont typeface="Wingdings" pitchFamily="2" charset="2"/>
              <a:buChar char="ü"/>
            </a:pPr>
            <a:r>
              <a:rPr lang="en-US" altLang="en-US" sz="2300" b="1" dirty="0" smtClean="0">
                <a:solidFill>
                  <a:srgbClr val="D5F171"/>
                </a:solidFill>
              </a:rPr>
              <a:t>Gardens that can save time and money</a:t>
            </a:r>
          </a:p>
          <a:p>
            <a:pPr lvl="1" indent="-620713">
              <a:buFont typeface="Times" pitchFamily="-28" charset="0"/>
              <a:buNone/>
              <a:defRPr/>
            </a:pPr>
            <a:endParaRPr lang="en-US" sz="2800" dirty="0" smtClean="0"/>
          </a:p>
          <a:p>
            <a:pPr lvl="1">
              <a:buFont typeface="Times" pitchFamily="-28" charset="0"/>
              <a:buChar char="•"/>
              <a:defRPr/>
            </a:pPr>
            <a:endParaRPr lang="en-US" sz="2800" dirty="0"/>
          </a:p>
          <a:p>
            <a:pPr lvl="1">
              <a:buFont typeface="Times" pitchFamily="-28" charset="0"/>
              <a:buChar char="•"/>
              <a:defRPr/>
            </a:pPr>
            <a:endParaRPr lang="en-US" sz="2800" dirty="0" smtClean="0"/>
          </a:p>
          <a:p>
            <a:pPr lvl="1">
              <a:buFont typeface="Times" pitchFamily="-28" charset="0"/>
              <a:buNone/>
              <a:defRPr/>
            </a:pPr>
            <a:endParaRPr lang="en-US" sz="2800" dirty="0" smtClean="0"/>
          </a:p>
          <a:p>
            <a:pPr lvl="1">
              <a:buFont typeface="Times" pitchFamily="-28" charset="0"/>
              <a:buNone/>
              <a:defRPr/>
            </a:pPr>
            <a:r>
              <a:rPr lang="en-US" sz="2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9258" y="593129"/>
            <a:ext cx="4819649" cy="919391"/>
          </a:xfrm>
        </p:spPr>
        <p:txBody>
          <a:bodyPr/>
          <a:lstStyle/>
          <a:p>
            <a:pPr>
              <a:defRPr/>
            </a:pPr>
            <a:r>
              <a:rPr lang="en-US" sz="4200" b="1" dirty="0" smtClean="0"/>
              <a:t>Smart Benefits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678363"/>
          </a:xfrm>
        </p:spPr>
        <p:txBody>
          <a:bodyPr/>
          <a:lstStyle/>
          <a:p>
            <a:pPr>
              <a:defRPr/>
            </a:pPr>
            <a:endParaRPr lang="en-US" b="1" dirty="0" smtClean="0"/>
          </a:p>
          <a:p>
            <a:pPr lvl="1" indent="-620713" algn="ctr">
              <a:defRPr/>
            </a:pPr>
            <a:r>
              <a:rPr lang="en-US" sz="2400" b="1" dirty="0" smtClean="0"/>
              <a:t>								With Plant Select</a:t>
            </a:r>
            <a:r>
              <a:rPr lang="en-US" sz="2400" dirty="0" smtClean="0"/>
              <a:t>®</a:t>
            </a:r>
            <a:r>
              <a:rPr lang="en-US" sz="2400" b="1" dirty="0" smtClean="0"/>
              <a:t>, gardeners of all 							 	levels – from neglectful, novice and 						master gardeners to industry</a:t>
            </a:r>
          </a:p>
          <a:p>
            <a:pPr lvl="1" indent="-620713" algn="ctr">
              <a:buFont typeface="Times" pitchFamily="18" charset="0"/>
              <a:buNone/>
              <a:defRPr/>
            </a:pPr>
            <a:r>
              <a:rPr lang="en-US" sz="2400" b="1" dirty="0" smtClean="0"/>
              <a:t>			</a:t>
            </a:r>
            <a:r>
              <a:rPr lang="en-US" sz="2400" b="1" dirty="0"/>
              <a:t> </a:t>
            </a:r>
            <a:r>
              <a:rPr lang="en-US" sz="2400" b="1" dirty="0" smtClean="0"/>
              <a:t>       professionals can have </a:t>
            </a:r>
          </a:p>
          <a:p>
            <a:pPr lvl="1" indent="-620713" algn="ctr">
              <a:buFont typeface="Times" pitchFamily="18" charset="0"/>
              <a:buNone/>
              <a:defRPr/>
            </a:pPr>
            <a:r>
              <a:rPr lang="en-US" sz="2400" b="1" dirty="0"/>
              <a:t>	</a:t>
            </a:r>
            <a:r>
              <a:rPr lang="en-US" sz="2400" b="1" dirty="0" smtClean="0"/>
              <a:t>			  SMART,  STUNNING and </a:t>
            </a:r>
          </a:p>
          <a:p>
            <a:pPr lvl="1" indent="-620713" algn="ctr">
              <a:buFont typeface="Times" pitchFamily="18" charset="0"/>
              <a:buNone/>
              <a:defRPr/>
            </a:pPr>
            <a:r>
              <a:rPr lang="en-US" sz="2400" b="1" dirty="0" smtClean="0"/>
              <a:t>								SUCCESSFUL plants using fewer 								      resources and with a positive						environmental impact.</a:t>
            </a:r>
          </a:p>
          <a:p>
            <a:pPr lvl="1" indent="-620713">
              <a:buFont typeface="Times" pitchFamily="-28" charset="0"/>
              <a:buNone/>
              <a:defRPr/>
            </a:pPr>
            <a:endParaRPr lang="en-US" sz="2800" dirty="0" smtClean="0"/>
          </a:p>
          <a:p>
            <a:pPr lvl="1">
              <a:buFont typeface="Times" pitchFamily="-28" charset="0"/>
              <a:buChar char="•"/>
              <a:defRPr/>
            </a:pPr>
            <a:endParaRPr lang="en-US" sz="2800" dirty="0"/>
          </a:p>
          <a:p>
            <a:pPr lvl="1">
              <a:buFont typeface="Times" pitchFamily="-28" charset="0"/>
              <a:buChar char="•"/>
              <a:defRPr/>
            </a:pPr>
            <a:endParaRPr lang="en-US" sz="2800" dirty="0" smtClean="0"/>
          </a:p>
          <a:p>
            <a:pPr lvl="1">
              <a:buFont typeface="Times" pitchFamily="-28" charset="0"/>
              <a:buNone/>
              <a:defRPr/>
            </a:pPr>
            <a:endParaRPr lang="en-US" sz="2800" dirty="0" smtClean="0"/>
          </a:p>
          <a:p>
            <a:pPr lvl="1">
              <a:buFont typeface="Times" pitchFamily="-28" charset="0"/>
              <a:buNone/>
              <a:defRPr/>
            </a:pPr>
            <a:r>
              <a:rPr lang="en-US" sz="2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Why We Matter -Bottom-Line Benefit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75" y="3131820"/>
            <a:ext cx="7181925" cy="12344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Messaging Level #2:</a:t>
            </a:r>
            <a:br>
              <a:rPr lang="en-US" b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	</a:t>
            </a:r>
            <a:r>
              <a:rPr lang="en-US" sz="4000" b="1" i="1" dirty="0">
                <a:solidFill>
                  <a:schemeClr val="accent3"/>
                </a:solidFill>
              </a:rPr>
              <a:t>What’s Your Story?</a:t>
            </a:r>
            <a:endParaRPr lang="en-US" sz="3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3325" y="552894"/>
            <a:ext cx="4819649" cy="118471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Becoming Brand Ambassadors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125" indent="-1588">
              <a:lnSpc>
                <a:spcPct val="90000"/>
              </a:lnSpc>
              <a:defRPr/>
            </a:pPr>
            <a:r>
              <a:rPr lang="en-US" sz="2200" dirty="0" smtClean="0"/>
              <a:t>Everyone connected with Plant Select</a:t>
            </a:r>
            <a:r>
              <a:rPr lang="en-US" sz="2400" dirty="0" smtClean="0"/>
              <a:t>®</a:t>
            </a:r>
            <a:endParaRPr lang="en-US" sz="2400" dirty="0"/>
          </a:p>
          <a:p>
            <a:pPr marL="111125" indent="-15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 smtClean="0"/>
              <a:t> has a story to tell that relates to: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200" b="1" i="1" dirty="0" smtClean="0"/>
              <a:t>How Plant Select</a:t>
            </a:r>
            <a:r>
              <a:rPr lang="en-US" sz="2400" dirty="0" smtClean="0"/>
              <a:t>®</a:t>
            </a:r>
            <a:r>
              <a:rPr lang="en-US" sz="2200" b="1" i="1" dirty="0" smtClean="0"/>
              <a:t> Helps You </a:t>
            </a:r>
            <a:endParaRPr lang="en-US" sz="2200" b="1" i="1" dirty="0"/>
          </a:p>
          <a:p>
            <a:pPr lvl="1" algn="ctr">
              <a:lnSpc>
                <a:spcPct val="90000"/>
              </a:lnSpc>
              <a:defRPr/>
            </a:pPr>
            <a:r>
              <a:rPr lang="en-US" sz="2200" b="1" i="1" dirty="0" smtClean="0"/>
              <a:t>Plant Smarter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/>
              <a:t>What’s your story</a:t>
            </a:r>
            <a:r>
              <a:rPr lang="en-US" sz="2200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Can you tell a story or give an example of </a:t>
            </a:r>
            <a:r>
              <a:rPr lang="en-US" sz="2200" i="1" dirty="0" smtClean="0"/>
              <a:t>how Plant Select</a:t>
            </a:r>
            <a:r>
              <a:rPr lang="en-US" sz="2400" dirty="0" smtClean="0"/>
              <a:t>®</a:t>
            </a:r>
            <a:r>
              <a:rPr lang="en-US" sz="2200" i="1" dirty="0" smtClean="0"/>
              <a:t> helped you, a customer, a grower, a retailer, or a gardener Plant Smarter?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65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3325" y="552894"/>
            <a:ext cx="4819649" cy="118471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How Can You Help?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125" indent="-1588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/>
              <a:t> Be our brand ambassador</a:t>
            </a:r>
          </a:p>
          <a:p>
            <a:pPr marL="111125" indent="-1588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/>
              <a:t> Train other folks on the message</a:t>
            </a:r>
          </a:p>
          <a:p>
            <a:pPr marL="531749" lvl="1" indent="-1588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b="1" dirty="0" smtClean="0"/>
              <a:t>Use this PowerPoint</a:t>
            </a:r>
          </a:p>
          <a:p>
            <a:pPr marL="531749" lvl="1" indent="-1588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b="1" dirty="0" smtClean="0"/>
              <a:t>We can send messaging materials, buttons</a:t>
            </a:r>
          </a:p>
          <a:p>
            <a:pPr marL="111125" indent="-1588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/>
              <a:t> 	Identify opportunities to promote   	Plant Select</a:t>
            </a:r>
            <a:r>
              <a:rPr lang="en-US" sz="2400" dirty="0"/>
              <a:t>®</a:t>
            </a:r>
          </a:p>
          <a:p>
            <a:pPr marL="109537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marL="111125" indent="-1588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2400" b="1" dirty="0" smtClean="0"/>
          </a:p>
          <a:p>
            <a:pPr marL="111125" indent="-1588" algn="ctr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THANK YOU!</a:t>
            </a:r>
          </a:p>
          <a:p>
            <a:pPr marL="111125" indent="-1588" eaLnBrk="1" hangingPunct="1">
              <a:lnSpc>
                <a:spcPct val="90000"/>
              </a:lnSpc>
              <a:defRPr/>
            </a:pPr>
            <a:endParaRPr lang="en-US" sz="2200" b="1" dirty="0" smtClean="0"/>
          </a:p>
          <a:p>
            <a:pPr marL="111125" indent="-1588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65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4387"/>
            <a:ext cx="8102600" cy="98831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alibri" pitchFamily="34" charset="0"/>
              </a:rPr>
              <a:t>Our New Logo and Tagline</a:t>
            </a:r>
            <a:endParaRPr lang="en-US" sz="4400" b="1" dirty="0">
              <a:latin typeface="Calibri" pitchFamily="34" charset="0"/>
            </a:endParaRPr>
          </a:p>
        </p:txBody>
      </p:sp>
      <p:pic>
        <p:nvPicPr>
          <p:cNvPr id="4" name="Picture 2" descr="Plant_Select_logo_stack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3" y="1881462"/>
            <a:ext cx="4443153" cy="348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4387"/>
            <a:ext cx="8102600" cy="98831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alibri" pitchFamily="34" charset="0"/>
              </a:rPr>
              <a:t>Our New Look and Feel</a:t>
            </a:r>
            <a:endParaRPr lang="en-US" sz="4400" b="1" dirty="0">
              <a:latin typeface="Calibri" pitchFamily="34" charset="0"/>
            </a:endParaRPr>
          </a:p>
        </p:txBody>
      </p:sp>
      <p:pic>
        <p:nvPicPr>
          <p:cNvPr id="4" name="Picture 2" descr="Plant_Select_logo_stack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3" y="1881462"/>
            <a:ext cx="4443153" cy="348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514" y="1463040"/>
            <a:ext cx="6274191" cy="442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2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Brand Won’t Work Without You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 smtClean="0"/>
              <a:t>perspiciatis</a:t>
            </a:r>
            <a:endParaRPr lang="en-US" dirty="0"/>
          </a:p>
        </p:txBody>
      </p:sp>
      <p:pic>
        <p:nvPicPr>
          <p:cNvPr id="6" name="EC_EC_EC_MA10.1222092226" descr="[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38275" y="1319213"/>
            <a:ext cx="5821363" cy="440230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Picture 4" descr="Pictur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70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1F6014"/>
                </a:solidFill>
              </a:rPr>
              <a:t>Bringing the Brand to Life </a:t>
            </a:r>
            <a:r>
              <a:rPr lang="en-US" altLang="en-US" b="1" u="sng" dirty="0" smtClean="0">
                <a:solidFill>
                  <a:srgbClr val="1F6014"/>
                </a:solidFill>
              </a:rPr>
              <a:t/>
            </a:r>
            <a:br>
              <a:rPr lang="en-US" altLang="en-US" b="1" u="sng" dirty="0" smtClean="0">
                <a:solidFill>
                  <a:srgbClr val="1F6014"/>
                </a:solidFill>
              </a:rPr>
            </a:br>
            <a:endParaRPr lang="en-US" dirty="0" smtClean="0">
              <a:solidFill>
                <a:srgbClr val="1F6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4410"/>
            <a:ext cx="8671560" cy="49793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600" b="1" dirty="0" smtClean="0"/>
              <a:t>Know </a:t>
            </a:r>
            <a:r>
              <a:rPr lang="en-US" sz="2600" b="1" dirty="0"/>
              <a:t>the Key Messages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Be prepared to answer:  So, what does </a:t>
            </a:r>
            <a:r>
              <a:rPr lang="en-US" sz="2600" dirty="0" smtClean="0"/>
              <a:t>Plant Select</a:t>
            </a:r>
            <a:r>
              <a:rPr lang="en-US" sz="2400" dirty="0" smtClean="0"/>
              <a:t>®</a:t>
            </a:r>
            <a:r>
              <a:rPr lang="en-US" sz="2600" dirty="0" smtClean="0"/>
              <a:t> do? </a:t>
            </a:r>
            <a:endParaRPr lang="en-US" sz="2600" b="1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600" b="1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600" b="1" dirty="0" smtClean="0"/>
              <a:t>Be </a:t>
            </a:r>
            <a:r>
              <a:rPr lang="en-US" sz="2600" b="1" dirty="0"/>
              <a:t>Proactive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dirty="0"/>
              <a:t>Decide what’s relevant to your </a:t>
            </a:r>
            <a:r>
              <a:rPr lang="en-US" sz="2600" dirty="0" smtClean="0"/>
              <a:t>audience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6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600" b="1" dirty="0"/>
              <a:t>Make it Personal</a:t>
            </a:r>
          </a:p>
          <a:p>
            <a:pPr marL="765175" lvl="2" indent="-255588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en-US" sz="2600" dirty="0"/>
              <a:t>Enhance with your personal </a:t>
            </a:r>
            <a:r>
              <a:rPr lang="en-US" sz="2600" dirty="0" smtClean="0"/>
              <a:t>observations</a:t>
            </a:r>
          </a:p>
          <a:p>
            <a:pPr marL="109537" lvl="1" indent="0">
              <a:lnSpc>
                <a:spcPct val="90000"/>
              </a:lnSpc>
              <a:spcBef>
                <a:spcPts val="400"/>
              </a:spcBef>
              <a:buNone/>
              <a:defRPr/>
            </a:pPr>
            <a:endParaRPr lang="en-US" sz="26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600" b="1" dirty="0"/>
              <a:t>Make It Powerful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Demonstrate enthusiasm</a:t>
            </a:r>
          </a:p>
          <a:p>
            <a:pPr marL="914400" lvl="2" indent="-457200" eaLnBrk="1" hangingPunct="1">
              <a:buFont typeface="Wingdings" pitchFamily="2" charset="2"/>
              <a:buNone/>
            </a:pPr>
            <a:endParaRPr lang="en-US" altLang="en-US" sz="2200" dirty="0" smtClean="0">
              <a:cs typeface="Arial" charset="0"/>
            </a:endParaRPr>
          </a:p>
          <a:p>
            <a:pPr marL="914400" lvl="2" indent="-457200" eaLnBrk="1" hangingPunct="1">
              <a:buFont typeface="Wingdings" pitchFamily="2" charset="2"/>
              <a:buChar char="Ø"/>
            </a:pPr>
            <a:endParaRPr lang="en-US" altLang="en-US" sz="2200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EAE8B-3301-4154-8A4C-73B0107B8D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You’ll Be Learning in this presentation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702" y="1499190"/>
            <a:ext cx="7118498" cy="4825409"/>
          </a:xfrm>
        </p:spPr>
        <p:txBody>
          <a:bodyPr/>
          <a:lstStyle/>
          <a:p>
            <a:pPr lvl="1">
              <a:lnSpc>
                <a:spcPct val="95000"/>
              </a:lnSpc>
              <a:buFont typeface="Times" pitchFamily="18" charset="0"/>
              <a:buNone/>
            </a:pPr>
            <a:endParaRPr lang="en-US" altLang="en-US" sz="3200" dirty="0" smtClean="0"/>
          </a:p>
          <a:p>
            <a:pPr lvl="6">
              <a:lnSpc>
                <a:spcPct val="95000"/>
              </a:lnSpc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rgbClr val="D5F171"/>
                </a:solidFill>
              </a:rPr>
              <a:t>What, How, Why </a:t>
            </a:r>
            <a:br>
              <a:rPr lang="en-US" altLang="en-US" sz="2800" dirty="0" smtClean="0">
                <a:solidFill>
                  <a:srgbClr val="D5F171"/>
                </a:solidFill>
              </a:rPr>
            </a:br>
            <a:r>
              <a:rPr lang="en-US" altLang="en-US" sz="2800" dirty="0" smtClean="0">
                <a:solidFill>
                  <a:srgbClr val="D5F171"/>
                </a:solidFill>
              </a:rPr>
              <a:t>Plant Select</a:t>
            </a:r>
            <a:r>
              <a:rPr lang="en-US" sz="2800" dirty="0" smtClean="0">
                <a:solidFill>
                  <a:srgbClr val="BFD967"/>
                </a:solidFill>
              </a:rPr>
              <a:t>®</a:t>
            </a:r>
            <a:r>
              <a:rPr lang="en-US" altLang="en-US" sz="2800" dirty="0" smtClean="0">
                <a:solidFill>
                  <a:srgbClr val="D5F171"/>
                </a:solidFill>
              </a:rPr>
              <a:t>?</a:t>
            </a:r>
          </a:p>
          <a:p>
            <a:pPr lvl="6">
              <a:lnSpc>
                <a:spcPct val="95000"/>
              </a:lnSpc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rgbClr val="D5F171"/>
                </a:solidFill>
              </a:rPr>
              <a:t>Techniques for delivering the message and adding emotion and power </a:t>
            </a:r>
          </a:p>
          <a:p>
            <a:pPr lvl="6">
              <a:lnSpc>
                <a:spcPct val="95000"/>
              </a:lnSpc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rgbClr val="D5F171"/>
                </a:solidFill>
              </a:rPr>
              <a:t>Storytelling as a powerful technique</a:t>
            </a:r>
          </a:p>
          <a:p>
            <a:pPr lvl="1">
              <a:lnSpc>
                <a:spcPct val="95000"/>
              </a:lnSpc>
              <a:buFont typeface="Times" pitchFamily="18" charset="0"/>
              <a:buNone/>
            </a:pPr>
            <a:endParaRPr lang="en-US" altLang="en-US" sz="2400" dirty="0" smtClean="0"/>
          </a:p>
          <a:p>
            <a:pPr lvl="1">
              <a:lnSpc>
                <a:spcPct val="95000"/>
              </a:lnSpc>
              <a:buFont typeface="Times" pitchFamily="18" charset="0"/>
              <a:buNone/>
            </a:pPr>
            <a:endParaRPr lang="en-US" altLang="en-US" dirty="0" smtClean="0"/>
          </a:p>
          <a:p>
            <a:pPr lvl="1">
              <a:lnSpc>
                <a:spcPct val="95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56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75" y="3131820"/>
            <a:ext cx="7181925" cy="12344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Messaging Level #1: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	</a:t>
            </a:r>
            <a:r>
              <a:rPr lang="en-US" sz="3800" i="1" dirty="0" smtClean="0"/>
              <a:t>Who </a:t>
            </a:r>
            <a:r>
              <a:rPr lang="en-US" sz="3800" i="1" dirty="0"/>
              <a:t>Is Plant </a:t>
            </a:r>
            <a:r>
              <a:rPr lang="en-US" sz="3800" i="1" dirty="0" smtClean="0"/>
              <a:t>Select</a:t>
            </a:r>
            <a:r>
              <a:rPr lang="en-US" sz="3600" dirty="0" smtClean="0"/>
              <a:t>®</a:t>
            </a:r>
            <a:r>
              <a:rPr lang="en-US" sz="3800" i="1" dirty="0" smtClean="0"/>
              <a:t>?</a:t>
            </a:r>
            <a:r>
              <a:rPr lang="en-US" sz="3800" i="1" dirty="0"/>
              <a:t/>
            </a:r>
            <a:br>
              <a:rPr lang="en-US" sz="3800" i="1" dirty="0"/>
            </a:br>
            <a:r>
              <a:rPr lang="en-US" sz="3800" i="1" dirty="0" smtClean="0"/>
              <a:t>		What </a:t>
            </a:r>
            <a:r>
              <a:rPr lang="en-US" sz="3800" i="1" dirty="0"/>
              <a:t>makes us different?</a:t>
            </a:r>
            <a:br>
              <a:rPr lang="en-US" sz="3800" i="1" dirty="0"/>
            </a:br>
            <a:r>
              <a:rPr lang="en-US" sz="3800" i="1" dirty="0" smtClean="0"/>
              <a:t>		Why </a:t>
            </a:r>
            <a:r>
              <a:rPr lang="en-US" sz="3800" i="1" dirty="0"/>
              <a:t>do we matter?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2833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929148"/>
            <a:ext cx="8686800" cy="5077952"/>
          </a:xfrm>
        </p:spPr>
        <p:txBody>
          <a:bodyPr/>
          <a:lstStyle/>
          <a:p>
            <a:pPr marL="450850" indent="-342900">
              <a:defRPr/>
            </a:pPr>
            <a:r>
              <a:rPr lang="en-US" i="1" dirty="0" smtClean="0"/>
              <a:t>								</a:t>
            </a:r>
            <a:r>
              <a:rPr lang="en-US" b="1" dirty="0" smtClean="0"/>
              <a:t>Plant Select </a:t>
            </a:r>
            <a:r>
              <a:rPr lang="en-US" dirty="0" smtClean="0"/>
              <a:t>® </a:t>
            </a:r>
            <a:r>
              <a:rPr lang="en-US" b="1" dirty="0" smtClean="0"/>
              <a:t>is the country’s </a:t>
            </a:r>
            <a:r>
              <a:rPr lang="en-US" b="1" u="sng" dirty="0" smtClean="0"/>
              <a:t>leading </a:t>
            </a:r>
            <a:r>
              <a:rPr lang="en-US" b="1" dirty="0" smtClean="0"/>
              <a:t>								source of plants designed to thrive 									in high plains and </a:t>
            </a:r>
            <a:r>
              <a:rPr lang="en-US" b="1" dirty="0" smtClean="0"/>
              <a:t>intermountain </a:t>
            </a:r>
            <a:r>
              <a:rPr lang="en-US" b="1" dirty="0" smtClean="0"/>
              <a:t>									regions. </a:t>
            </a:r>
          </a:p>
          <a:p>
            <a:pPr marL="450850" indent="-342900">
              <a:defRPr/>
            </a:pPr>
            <a:endParaRPr lang="en-US" b="1" dirty="0" smtClean="0"/>
          </a:p>
          <a:p>
            <a:pPr marL="450850" indent="-342900">
              <a:defRPr/>
            </a:pPr>
            <a:r>
              <a:rPr lang="en-US" b="1" dirty="0" smtClean="0"/>
              <a:t>								Key phases:</a:t>
            </a:r>
          </a:p>
          <a:p>
            <a:pPr marL="706438" lvl="1" indent="-342900">
              <a:defRPr/>
            </a:pPr>
            <a:r>
              <a:rPr lang="en-US" sz="2400" b="1" dirty="0" smtClean="0"/>
              <a:t>							- Leading source of plants</a:t>
            </a:r>
          </a:p>
          <a:p>
            <a:pPr marL="706438" lvl="1" indent="-342900">
              <a:defRPr/>
            </a:pPr>
            <a:r>
              <a:rPr lang="en-US" sz="2400" b="1" dirty="0" smtClean="0"/>
              <a:t>							- Thrive in high plains and</a:t>
            </a:r>
          </a:p>
          <a:p>
            <a:pPr marL="706438" lvl="1" indent="-342900">
              <a:defRPr/>
            </a:pPr>
            <a:r>
              <a:rPr lang="en-US" sz="2400" b="1" dirty="0" smtClean="0"/>
              <a:t>							</a:t>
            </a:r>
            <a:r>
              <a:rPr lang="en-US" sz="2400" b="1"/>
              <a:t> </a:t>
            </a:r>
            <a:r>
              <a:rPr lang="en-US" sz="2400" b="1" smtClean="0"/>
              <a:t>  </a:t>
            </a:r>
            <a:r>
              <a:rPr lang="en-US" sz="2400" b="1" smtClean="0"/>
              <a:t>intermountain </a:t>
            </a:r>
            <a:r>
              <a:rPr lang="en-US" sz="2400" b="1" dirty="0" smtClean="0"/>
              <a:t>regions </a:t>
            </a:r>
          </a:p>
          <a:p>
            <a:pPr marL="706438" lvl="1" indent="-342900">
              <a:buFont typeface="Times" pitchFamily="18" charset="0"/>
              <a:buNone/>
              <a:defRPr/>
            </a:pPr>
            <a:endParaRPr lang="en-US" b="1" dirty="0" smtClean="0"/>
          </a:p>
          <a:p>
            <a:pPr marL="450850" indent="-342900">
              <a:defRPr/>
            </a:pPr>
            <a:endParaRPr lang="en-US" b="1" i="1" dirty="0"/>
          </a:p>
          <a:p>
            <a:pPr marL="450850" indent="-342900">
              <a:defRPr/>
            </a:pPr>
            <a:endParaRPr lang="en-US" b="1" i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b="1" i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lvl="1">
              <a:buFont typeface="Times" pitchFamily="-28" charset="0"/>
              <a:buNone/>
              <a:defRPr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						</a:t>
            </a:r>
            <a:r>
              <a:rPr lang="en-US" b="1" dirty="0" smtClean="0"/>
              <a:t>Who We Are: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47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500"/>
          </a:xfrm>
        </p:spPr>
        <p:txBody>
          <a:bodyPr/>
          <a:lstStyle/>
          <a:p>
            <a:pPr marL="450850" indent="-342900">
              <a:defRPr/>
            </a:pPr>
            <a:endParaRPr lang="en-US" b="1" dirty="0" smtClean="0"/>
          </a:p>
          <a:p>
            <a:pPr marL="450850" indent="-342900">
              <a:defRPr/>
            </a:pPr>
            <a:r>
              <a:rPr lang="en-US" b="1" dirty="0" smtClean="0"/>
              <a:t>								We </a:t>
            </a:r>
            <a:r>
              <a:rPr lang="en-US" b="1" u="sng" dirty="0" smtClean="0"/>
              <a:t>find, test and distribute </a:t>
            </a:r>
            <a:r>
              <a:rPr lang="en-US" b="1" dirty="0" smtClean="0"/>
              <a:t>plants 								that help gardeners create smart, 								stunning successful gardens in 									tough environments </a:t>
            </a:r>
          </a:p>
          <a:p>
            <a:pPr marL="450850" indent="-342900">
              <a:defRPr/>
            </a:pPr>
            <a:endParaRPr lang="en-US" b="1" i="1" dirty="0" smtClean="0"/>
          </a:p>
          <a:p>
            <a:pPr marL="450850" indent="-342900">
              <a:defRPr/>
            </a:pPr>
            <a:r>
              <a:rPr lang="en-US" b="1" i="1" dirty="0" smtClean="0"/>
              <a:t>								Key words:</a:t>
            </a:r>
          </a:p>
          <a:p>
            <a:pPr marL="1163638" lvl="2" indent="-342900">
              <a:defRPr/>
            </a:pPr>
            <a:r>
              <a:rPr lang="en-US" sz="2400" b="1" i="1" dirty="0" smtClean="0"/>
              <a:t>							-Find</a:t>
            </a:r>
          </a:p>
          <a:p>
            <a:pPr marL="1163638" lvl="2" indent="-342900">
              <a:defRPr/>
            </a:pPr>
            <a:r>
              <a:rPr lang="en-US" sz="2400" b="1" i="1" dirty="0" smtClean="0"/>
              <a:t>							-Test</a:t>
            </a:r>
          </a:p>
          <a:p>
            <a:pPr marL="1163638" lvl="2" indent="-342900">
              <a:defRPr/>
            </a:pPr>
            <a:r>
              <a:rPr lang="en-US" sz="2400" b="1" i="1" dirty="0" smtClean="0"/>
              <a:t>							-Distribute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marL="450850" indent="-342900">
              <a:buFont typeface="Wingdings" pitchFamily="2" charset="2"/>
              <a:buNone/>
              <a:defRPr/>
            </a:pPr>
            <a:endParaRPr lang="en-US" b="1" i="1" dirty="0" smtClean="0"/>
          </a:p>
          <a:p>
            <a:pPr marL="450850" indent="-342900">
              <a:defRPr/>
            </a:pPr>
            <a:endParaRPr lang="en-US" b="1" i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b="1" i="1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10795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 lvl="1">
              <a:buFont typeface="Times" pitchFamily="-28" charset="0"/>
              <a:buNone/>
              <a:defRPr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325" y="411481"/>
            <a:ext cx="4819649" cy="882748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/>
              <a:t>What We Do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327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223</Words>
  <Application>Microsoft Office PowerPoint</Application>
  <PresentationFormat>On-screen Show (4:3)</PresentationFormat>
  <Paragraphs>161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Message Training </vt:lpstr>
      <vt:lpstr>Our New Logo and Tagline</vt:lpstr>
      <vt:lpstr>Our New Look and Feel</vt:lpstr>
      <vt:lpstr>This Brand Won’t Work Without You</vt:lpstr>
      <vt:lpstr>Bringing the Brand to Life  </vt:lpstr>
      <vt:lpstr>What You’ll Be Learning in this presentation</vt:lpstr>
      <vt:lpstr>Messaging Level #1:   Who Is Plant Select®?   What makes us different?   Why do we matter?</vt:lpstr>
      <vt:lpstr>       Who We Are: </vt:lpstr>
      <vt:lpstr>What We Do</vt:lpstr>
      <vt:lpstr>What Makes Us Unique?</vt:lpstr>
      <vt:lpstr>               Smart Model</vt:lpstr>
      <vt:lpstr>               Smart Process</vt:lpstr>
      <vt:lpstr>Smart Features</vt:lpstr>
      <vt:lpstr>Smart Benefits</vt:lpstr>
      <vt:lpstr>Why We Matter -Bottom-Line Benefit</vt:lpstr>
      <vt:lpstr>Messaging Level #2:    What’s Your Story?</vt:lpstr>
      <vt:lpstr>Becoming Brand Ambassadors</vt:lpstr>
      <vt:lpstr>How Can You Help?</vt:lpstr>
    </vt:vector>
  </TitlesOfParts>
  <Company>Rassman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D'Amato</dc:creator>
  <cp:lastModifiedBy>Hayward, Pat</cp:lastModifiedBy>
  <cp:revision>87</cp:revision>
  <cp:lastPrinted>2014-10-29T15:03:17Z</cp:lastPrinted>
  <dcterms:created xsi:type="dcterms:W3CDTF">2014-08-27T17:40:20Z</dcterms:created>
  <dcterms:modified xsi:type="dcterms:W3CDTF">2014-11-13T21:20:27Z</dcterms:modified>
</cp:coreProperties>
</file>